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11" r:id="rId2"/>
    <p:sldMasterId id="2147483712" r:id="rId3"/>
  </p:sldMasterIdLst>
  <p:notesMasterIdLst>
    <p:notesMasterId r:id="rId4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IBM Plex Sans SemiBold" panose="020B0604020202020204" charset="0"/>
      <p:regular r:id="rId44"/>
      <p:bold r:id="rId45"/>
      <p:italic r:id="rId46"/>
      <p:boldItalic r:id="rId47"/>
    </p:embeddedFont>
    <p:embeddedFont>
      <p:font typeface="IBM Plex Sans" panose="020B060402020202020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006667-72D4-49B4-BEC1-71EC7853B081}">
  <a:tblStyle styleId="{D7006667-72D4-49B4-BEC1-71EC7853B081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8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4727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izz.com/admin/quiz/62ab760a0bfae4001d4d885b?source=quiz_pag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47c153ee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47c153ee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27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72a6608fc8_1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72a6608fc8_1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8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2a6608fc8_1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72a6608fc8_1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620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72a6608fc8_1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72a6608fc8_1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793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72a6608fc8_1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72a6608fc8_1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60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72a6608fc8_1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72a6608fc8_1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176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72a6608fc8_1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72a6608fc8_1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86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72a6608fc8_1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72a6608fc8_1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752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72a6608fc8_1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72a6608fc8_1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72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72a6608fc8_1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72a6608fc8_1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758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72a6608fc8_1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72a6608fc8_1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695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5747c43fb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5747c43fbf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27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72a6608fc8_1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72a6608fc8_1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13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72a6608fc8_1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72a6608fc8_1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125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500391fea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500391fea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497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545a34eb6f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545a34eb6f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858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72a6608fc8_1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72a6608fc8_1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968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5076440073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5076440073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981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72a6608fc8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72a6608fc8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485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72a6608fc8_1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72a6608fc8_1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953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72a6608fc8_1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72a6608fc8_1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047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559d5c29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559d5c29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521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747c43fb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747c43fb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8389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52f55f9f19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52f55f9f19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606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72a6608fc8_1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72a6608fc8_1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808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559d5c290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559d5c290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968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545a34eb6f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545a34eb6f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955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72a6608fc8_1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72a6608fc8_1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5116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622dc156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3622dc156e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815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3622dc156e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3622dc156e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37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22dc156e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22dc156e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536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38b3a991f8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38b3a991f8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2037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622dc156e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622dc156e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00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72a6608fc8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72a6608fc8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45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72a6608fc8_1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72a6608fc8_1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685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007bd500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007bd500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55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47c153eec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47c153eec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ссылка на аналог кахута: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https://quizizz.com/admin/quiz/62ab760a0bfae4001d4d885b?source=quiz_page</a:t>
            </a:r>
            <a:r>
              <a:rPr lang="ru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если есть проблемы с сервисом - вы можете провести викторину в презентации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96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47c153eec_0_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47c153eec_0_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172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72a6608fc8_1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72a6608fc8_1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39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1" name="Google Shape;201;p4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6" name="Google Shape;206;p42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3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3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4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3" name="Google Shape;223;p4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4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5" name="Google Shape;225;p4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4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7" name="Google Shape;227;p4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8" name="Google Shape;228;p4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9" name="Google Shape;229;p4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1" name="Google Shape;231;p4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5" name="Google Shape;235;p4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6" name="Google Shape;236;p4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2" name="Google Shape;242;p4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3" name="Google Shape;243;p4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4" name="Google Shape;244;p4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6" name="Google Shape;246;p4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8" name="Google Shape;258;p4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63" name="Google Shape;263;p47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2" name="Google Shape;282;p5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5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5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7" name="Google Shape;297;p5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05" name="Google Shape;305;p56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9" name="Google Shape;309;p5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1" name="Google Shape;331;p6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32" name="Google Shape;332;p61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ksergey/HelloCode/blob/main/ex.m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43965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Знакомство </a:t>
            </a:r>
            <a:br>
              <a:rPr lang="ru" sz="3200"/>
            </a:br>
            <a:r>
              <a:rPr lang="ru" sz="3200"/>
              <a:t>с языками программирования</a:t>
            </a:r>
            <a:endParaRPr sz="3200"/>
          </a:p>
        </p:txBody>
      </p:sp>
      <p:sp>
        <p:nvSpPr>
          <p:cNvPr id="350" name="Google Shape;350;p6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1</a:t>
            </a:r>
            <a:endParaRPr sz="1000"/>
          </a:p>
        </p:txBody>
      </p:sp>
      <p:pic>
        <p:nvPicPr>
          <p:cNvPr id="351" name="Google Shape;351;p6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9925" y="1606450"/>
            <a:ext cx="4154075" cy="19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>
            <a:spLocks noGrp="1"/>
          </p:cNvSpPr>
          <p:nvPr>
            <p:ph type="subTitle" idx="1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уточнения требований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описания алгоритма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именования переменных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подборки красивых шрифтов/картинок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64" name="Google Shape;464;p7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С чего следует начать написание программы?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p7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>
            <a:spLocks noGrp="1"/>
          </p:cNvSpPr>
          <p:nvPr>
            <p:ph type="subTitle" idx="1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С уточнения требований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С описания алгоритма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именования переменных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 подборки красивых шрифтов/картинок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71" name="Google Shape;471;p7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С чего следует начать написание программы?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2" name="Google Shape;472;p7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>
            <a:spLocks noGrp="1"/>
          </p:cNvSpPr>
          <p:nvPr>
            <p:ph type="subTitle" idx="1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ReadLine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Write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WriteLine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SetCursor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78" name="Google Shape;478;p7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Оператор считывания данных из консоли\терминала - это: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7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 txBox="1">
            <a:spLocks noGrp="1"/>
          </p:cNvSpPr>
          <p:nvPr>
            <p:ph type="subTitle" idx="1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ReadLine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Write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WriteLine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SetCursor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85" name="Google Shape;485;p7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Оператор считывания данных из консоли\терминала - это: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6" name="Google Shape;486;p7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9"/>
          <p:cNvSpPr txBox="1">
            <a:spLocks noGrp="1"/>
          </p:cNvSpPr>
          <p:nvPr>
            <p:ph type="subTitle" idx="1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double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int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string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bool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92" name="Google Shape;492;p7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Целочисленный тип данных - это: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7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0"/>
          <p:cNvSpPr txBox="1">
            <a:spLocks noGrp="1"/>
          </p:cNvSpPr>
          <p:nvPr>
            <p:ph type="subTitle" idx="1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double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int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string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bool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99" name="Google Shape;499;p8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Целочисленный тип данных - это: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0" name="Google Shape;500;p8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1"/>
          <p:cNvSpPr txBox="1">
            <a:spLocks noGrp="1"/>
          </p:cNvSpPr>
          <p:nvPr>
            <p:ph type="subTitle" idx="1"/>
          </p:nvPr>
        </p:nvSpPr>
        <p:spPr>
          <a:xfrm>
            <a:off x="540000" y="3651575"/>
            <a:ext cx="8064000" cy="8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ветвления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выбора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повторения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цикла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06" name="Google Shape;506;p8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На рисунке представлен оператор: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7" name="Google Shape;507;p8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508" name="Google Shape;508;p81"/>
          <p:cNvPicPr preferRelativeResize="0"/>
          <p:nvPr/>
        </p:nvPicPr>
        <p:blipFill rotWithShape="1">
          <a:blip r:embed="rId3">
            <a:alphaModFix/>
          </a:blip>
          <a:srcRect t="21209" r="43100" b="27022"/>
          <a:stretch/>
        </p:blipFill>
        <p:spPr>
          <a:xfrm>
            <a:off x="654875" y="1250700"/>
            <a:ext cx="4232625" cy="2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2"/>
          <p:cNvSpPr txBox="1">
            <a:spLocks noGrp="1"/>
          </p:cNvSpPr>
          <p:nvPr>
            <p:ph type="subTitle" idx="1"/>
          </p:nvPr>
        </p:nvSpPr>
        <p:spPr>
          <a:xfrm>
            <a:off x="540000" y="3651575"/>
            <a:ext cx="8064000" cy="8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ветвления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выбора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повторения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цикла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14" name="Google Shape;514;p8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На рисунке представлен оператор: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8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516" name="Google Shape;516;p82"/>
          <p:cNvPicPr preferRelativeResize="0"/>
          <p:nvPr/>
        </p:nvPicPr>
        <p:blipFill rotWithShape="1">
          <a:blip r:embed="rId3">
            <a:alphaModFix/>
          </a:blip>
          <a:srcRect t="21209" r="43100" b="27022"/>
          <a:stretch/>
        </p:blipFill>
        <p:spPr>
          <a:xfrm>
            <a:off x="654875" y="1250700"/>
            <a:ext cx="4232625" cy="2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 txBox="1">
            <a:spLocks noGrp="1"/>
          </p:cNvSpPr>
          <p:nvPr>
            <p:ph type="subTitle" idx="1"/>
          </p:nvPr>
        </p:nvSpPr>
        <p:spPr>
          <a:xfrm>
            <a:off x="540000" y="1487100"/>
            <a:ext cx="8064000" cy="23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do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while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цикл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switch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22" name="Google Shape;522;p8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 помощи какой языковой конструкции выполняются повторяющиеся действия?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3" name="Google Shape;523;p8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4"/>
          <p:cNvSpPr txBox="1">
            <a:spLocks noGrp="1"/>
          </p:cNvSpPr>
          <p:nvPr>
            <p:ph type="subTitle" idx="1"/>
          </p:nvPr>
        </p:nvSpPr>
        <p:spPr>
          <a:xfrm>
            <a:off x="540000" y="1487100"/>
            <a:ext cx="8064000" cy="23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do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while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цикл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switch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29" name="Google Shape;529;p8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 помощи какой языковой конструкции выполняются повторяющиеся действия?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p8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и содержание урока</a:t>
            </a:r>
            <a:endParaRPr/>
          </a:p>
        </p:txBody>
      </p:sp>
      <p:sp>
        <p:nvSpPr>
          <p:cNvPr id="357" name="Google Shape;357;p6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5"/>
          <p:cNvSpPr txBox="1">
            <a:spLocks noGrp="1"/>
          </p:cNvSpPr>
          <p:nvPr>
            <p:ph type="subTitle" idx="1"/>
          </p:nvPr>
        </p:nvSpPr>
        <p:spPr>
          <a:xfrm>
            <a:off x="540000" y="3651575"/>
            <a:ext cx="8064000" cy="8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Будет ошибка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2 4 6 8 10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0 2 4 8 10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0 2 4 8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36" name="Google Shape;536;p8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будет выведено в консоли?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7" name="Google Shape;537;p8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538" name="Google Shape;5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50" y="1101288"/>
            <a:ext cx="3851376" cy="2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>
            <a:spLocks noGrp="1"/>
          </p:cNvSpPr>
          <p:nvPr>
            <p:ph type="subTitle" idx="1"/>
          </p:nvPr>
        </p:nvSpPr>
        <p:spPr>
          <a:xfrm>
            <a:off x="540000" y="3651575"/>
            <a:ext cx="8064000" cy="8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Будет ошибка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2 4 6 8 10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0 2 4 8 10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0 2 4 8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44" name="Google Shape;544;p8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будет выведено в консоли?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5" name="Google Shape;545;p8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546" name="Google Shape;54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50" y="1101288"/>
            <a:ext cx="3851376" cy="2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552" name="Google Shape;55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87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6" name="Google Shape;556;p87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7" name="Google Shape;557;p87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Начало работы</a:t>
            </a:r>
            <a:endParaRPr/>
          </a:p>
        </p:txBody>
      </p:sp>
      <p:sp>
        <p:nvSpPr>
          <p:cNvPr id="563" name="Google Shape;563;p8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569" name="Google Shape;569;p8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Установка Visual Studio Code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0" name="Google Shape;570;p89"/>
          <p:cNvSpPr txBox="1"/>
          <p:nvPr/>
        </p:nvSpPr>
        <p:spPr>
          <a:xfrm>
            <a:off x="536400" y="1260000"/>
            <a:ext cx="830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Ссылка на репозиторий задач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https://github.com/iksergey/HelloCode/blob/main/ex.md</a:t>
            </a:r>
            <a:r>
              <a:rPr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1" name="Google Shape;571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400" y="1708100"/>
            <a:ext cx="6452590" cy="277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577" name="Google Shape;577;p9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583" name="Google Shape;583;p91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решения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589" name="Google Shape;589;p92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Демонстрация решения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0" name="Google Shape;590;p92"/>
          <p:cNvSpPr txBox="1"/>
          <p:nvPr/>
        </p:nvSpPr>
        <p:spPr>
          <a:xfrm>
            <a:off x="536400" y="1260000"/>
            <a:ext cx="4547400" cy="19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на вход принимает число и выдает его квадрат (число умноженное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на само себя).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4 -&gt; 16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-3 -&gt; 9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-7 -&gt; 49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1" name="Google Shape;591;p9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36400" y="3957900"/>
            <a:ext cx="2036698" cy="11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92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598" name="Google Shape;598;p93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99" name="Google Shape;59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93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06" name="Google Shape;606;p9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Итерация №1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720011"/>
            <a:ext cx="2659800" cy="397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63" name="Google Shape;363;p6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364" name="Google Shape;364;p6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Имя и фамилия</a:t>
            </a:r>
            <a:endParaRPr sz="1800"/>
          </a:p>
        </p:txBody>
      </p:sp>
      <p:sp>
        <p:nvSpPr>
          <p:cNvPr id="365" name="Google Shape;365;p6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Должность и место работы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6" name="Google Shape;366;p6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5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Немного о себе. Краткое описание  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в две-три строчки. Ключевая инфа.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Список проектов, которые делал(а);</a:t>
            </a: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Или список компаний, с которыми работал(а);</a:t>
            </a: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Может какие-то награды;</a:t>
            </a: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Заслуги;</a:t>
            </a:r>
            <a:endParaRPr sz="120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И т.д.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12" name="Google Shape;612;p95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Итерация №1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3" name="Google Shape;613;p95"/>
          <p:cNvSpPr txBox="1"/>
          <p:nvPr/>
        </p:nvSpPr>
        <p:spPr>
          <a:xfrm>
            <a:off x="536400" y="1260000"/>
            <a:ext cx="4547400" cy="3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Задача №1.</a:t>
            </a:r>
            <a:r>
              <a:rPr lang="ru">
                <a:solidFill>
                  <a:schemeClr val="dk1"/>
                </a:solidFill>
              </a:rPr>
              <a:t> Напишите программу, которая на вход принимает два числа и проверяет, является ли первое число квадратом второго.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25, b = 5 -&gt; да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2, b = 10 -&gt; нет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a = 9, b = -3 -&gt; да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 = -3 b = 9 -&gt; нет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Задача №3.</a:t>
            </a:r>
            <a:r>
              <a:rPr lang="ru">
                <a:solidFill>
                  <a:schemeClr val="dk1"/>
                </a:solidFill>
              </a:rPr>
              <a:t> Напишите программу, которая будет выдавать название дня недели по заданному номеру.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3 -&gt; Среда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5 -&gt; Пятница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14" name="Google Shape;614;p95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20" name="Google Shape;620;p9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Итерация №1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1" name="Google Shape;621;p96"/>
          <p:cNvSpPr txBox="1"/>
          <p:nvPr/>
        </p:nvSpPr>
        <p:spPr>
          <a:xfrm>
            <a:off x="536400" y="1260000"/>
            <a:ext cx="4547400" cy="3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Задача №1.</a:t>
            </a:r>
            <a:r>
              <a:rPr lang="ru">
                <a:solidFill>
                  <a:schemeClr val="dk1"/>
                </a:solidFill>
              </a:rPr>
              <a:t> Напишите программу, которая на вход принимает два числа и проверяет, является ли первое число квадратом второго.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 = 25, b = 5 -&gt; да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 = 2, b = 10 -&gt; нет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 = 9, b = -3 -&gt; да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a = -3 b = 9 -&gt; нет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Задача №3.</a:t>
            </a:r>
            <a:r>
              <a:rPr lang="ru">
                <a:solidFill>
                  <a:schemeClr val="dk1"/>
                </a:solidFill>
              </a:rPr>
              <a:t> Напишите программу, которая будет выдавать название дня недели по заданному номеру.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3 -&gt; Среда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5 -&gt; Пятница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96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28" name="Google Shape;628;p97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Итерация №2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34" name="Google Shape;634;p98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Итерация №2.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5" name="Google Shape;635;p98"/>
          <p:cNvSpPr txBox="1"/>
          <p:nvPr/>
        </p:nvSpPr>
        <p:spPr>
          <a:xfrm>
            <a:off x="536400" y="1260000"/>
            <a:ext cx="4547400" cy="3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Задача №5.</a:t>
            </a:r>
            <a:r>
              <a:rPr lang="ru">
                <a:solidFill>
                  <a:schemeClr val="dk1"/>
                </a:solidFill>
              </a:rPr>
              <a:t> Напишите программу, которая на вход принимает одно число (N), а на выходе показывает все целые числа в промежутке от -N до 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4 -&gt; "-4, -3, -2, -1, 0, 1, 2, 3, 4"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2 -&gt; " -2, -1, 0, 1, 2"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Задача №7.</a:t>
            </a:r>
            <a:r>
              <a:rPr lang="ru">
                <a:solidFill>
                  <a:schemeClr val="dk1"/>
                </a:solidFill>
              </a:rPr>
              <a:t> Напишите программу, которая принимает на вход трёхзначное число и на выходе показывает последнюю цифру этого числа.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	456 -&gt;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	782 -&gt; 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	918 -&gt; 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36" name="Google Shape;636;p98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642" name="Google Shape;642;p9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Итерация №2.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3" name="Google Shape;643;p99"/>
          <p:cNvSpPr txBox="1"/>
          <p:nvPr/>
        </p:nvSpPr>
        <p:spPr>
          <a:xfrm>
            <a:off x="536400" y="1260000"/>
            <a:ext cx="4547400" cy="3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Задача №5.</a:t>
            </a:r>
            <a:r>
              <a:rPr lang="ru">
                <a:solidFill>
                  <a:schemeClr val="dk1"/>
                </a:solidFill>
              </a:rPr>
              <a:t> Напишите программу, которая на вход принимает одно число (N), а на выходе показывает все целые числа в промежутке от -N до 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4 -&gt; "-4, -3, -2, -1, 0, 1, 2, 3, 4"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2 -&gt; " -2, -1, 0, 1, 2"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Задача №7.</a:t>
            </a:r>
            <a:r>
              <a:rPr lang="ru">
                <a:solidFill>
                  <a:schemeClr val="dk1"/>
                </a:solidFill>
              </a:rPr>
              <a:t> Напишите программу, которая принимает на вход трёхзначное число и на выходе показывает последнюю цифру этого числа.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	456 -&gt; 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	782 -&gt; 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	918 -&gt; 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4" name="Google Shape;644;p99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650" name="Google Shape;65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00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4" name="Google Shape;654;p100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5" name="Google Shape;655;p100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661" name="Google Shape;661;p10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667" name="Google Shape;667;p10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668" name="Google Shape;6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9" name="Google Shape;669;p102"/>
          <p:cNvGraphicFramePr/>
          <p:nvPr/>
        </p:nvGraphicFramePr>
        <p:xfrm>
          <a:off x="540012" y="1204806"/>
          <a:ext cx="6524750" cy="3536260"/>
        </p:xfrm>
        <a:graphic>
          <a:graphicData uri="http://schemas.openxmlformats.org/drawingml/2006/table">
            <a:tbl>
              <a:tblPr firstRow="1" bandRow="1">
                <a:noFill/>
                <a:tableStyleId>{D7006667-72D4-49B4-BEC1-71EC7853B081}</a:tableStyleId>
              </a:tblPr>
              <a:tblGrid>
                <a:gridCol w="4483250"/>
                <a:gridCol w="2041500"/>
              </a:tblGrid>
              <a:tr h="350275">
                <a:tc>
                  <a:txBody>
                    <a:bodyPr/>
                    <a:lstStyle/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sz="1100" b="1" u="none" strike="noStrike" cap="non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92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b="1" u="none" strike="noStrike" cap="non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lang="ru" sz="11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sz="1100" b="1" u="none" strike="noStrike" cap="non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два числа и выдает, какое число большее, а какое меньшее.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5; b = 7 -&gt;  max = 7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2 b = 10 -&gt; max = 10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-9 b = -3 -&gt; max = -3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4: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три числа и выдает максимальное из этих чисел.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2, 3, 7 -&gt; 7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44 5 78 -&gt; 78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22 3 9 -&gt; 22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6: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и выдает, является ли число четным (делится ли оно на два без остатка).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4 -&gt; да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-3 -&gt;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8: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(N), а на выходе показывает все чётные числа от 1 до N.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2, 4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8 -&gt; 2, 4, 6, 8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lnL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3E1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3"/>
          <p:cNvSpPr txBox="1"/>
          <p:nvPr/>
        </p:nvSpPr>
        <p:spPr>
          <a:xfrm>
            <a:off x="540000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5" name="Google Shape;675;p103"/>
          <p:cNvSpPr txBox="1"/>
          <p:nvPr/>
        </p:nvSpPr>
        <p:spPr>
          <a:xfrm>
            <a:off x="616175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6" name="Google Shape;67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03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8" name="Google Shape;678;p103"/>
          <p:cNvSpPr txBox="1"/>
          <p:nvPr/>
        </p:nvSpPr>
        <p:spPr>
          <a:xfrm>
            <a:off x="3350875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sp>
        <p:nvSpPr>
          <p:cNvPr id="679" name="Google Shape;679;p10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680" name="Google Shape;680;p10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55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0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17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687" name="Google Shape;687;p10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688" name="Google Shape;68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69"/>
          <p:cNvCxnSpPr>
            <a:stCxn id="372" idx="4"/>
            <a:endCxn id="373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69"/>
          <p:cNvCxnSpPr>
            <a:stCxn id="373" idx="4"/>
            <a:endCxn id="375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69"/>
          <p:cNvCxnSpPr>
            <a:stCxn id="375" idx="4"/>
            <a:endCxn id="377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69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4982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Знакомство </a:t>
            </a:r>
            <a:br>
              <a:rPr lang="ru"/>
            </a:br>
            <a:r>
              <a:rPr lang="ru"/>
              <a:t>с языком програм- мирования  С#</a:t>
            </a:r>
            <a:endParaRPr/>
          </a:p>
        </p:txBody>
      </p:sp>
      <p:sp>
        <p:nvSpPr>
          <p:cNvPr id="372" name="Google Shape;372;p69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69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69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69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9" name="Google Shape;379;p69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</a:t>
            </a:r>
            <a:endParaRPr/>
          </a:p>
        </p:txBody>
      </p:sp>
      <p:sp>
        <p:nvSpPr>
          <p:cNvPr id="380" name="Google Shape;380;p69"/>
          <p:cNvSpPr txBox="1">
            <a:spLocks noGrp="1"/>
          </p:cNvSpPr>
          <p:nvPr>
            <p:ph type="subTitle" idx="3"/>
          </p:nvPr>
        </p:nvSpPr>
        <p:spPr>
          <a:xfrm>
            <a:off x="1008000" y="3124450"/>
            <a:ext cx="14982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2. Массивы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и функции в програм- мировании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1" name="Google Shape;381;p69"/>
          <p:cNvSpPr txBox="1">
            <a:spLocks noGrp="1"/>
          </p:cNvSpPr>
          <p:nvPr>
            <p:ph type="subTitle" idx="4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2.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6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</a:t>
            </a:r>
            <a:endParaRPr/>
          </a:p>
        </p:txBody>
      </p:sp>
      <p:sp>
        <p:nvSpPr>
          <p:cNvPr id="383" name="Google Shape;383;p69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cxnSp>
        <p:nvCxnSpPr>
          <p:cNvPr id="384" name="Google Shape;384;p69"/>
          <p:cNvCxnSpPr>
            <a:stCxn id="385" idx="4"/>
            <a:endCxn id="386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69"/>
          <p:cNvCxnSpPr>
            <a:stCxn id="386" idx="4"/>
            <a:endCxn id="388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69"/>
          <p:cNvCxnSpPr>
            <a:stCxn id="388" idx="4"/>
            <a:endCxn id="390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69"/>
          <p:cNvSpPr txBox="1">
            <a:spLocks noGrp="1"/>
          </p:cNvSpPr>
          <p:nvPr>
            <p:ph type="subTitle" idx="1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3.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385" name="Google Shape;385;p69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69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69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69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69"/>
          <p:cNvSpPr txBox="1">
            <a:spLocks noGrp="1"/>
          </p:cNvSpPr>
          <p:nvPr>
            <p:ph type="subTitle" idx="2"/>
          </p:nvPr>
        </p:nvSpPr>
        <p:spPr>
          <a:xfrm>
            <a:off x="3114013" y="2288875"/>
            <a:ext cx="1278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3.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Функции (продолжение)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3" name="Google Shape;393;p69"/>
          <p:cNvSpPr txBox="1">
            <a:spLocks noGrp="1"/>
          </p:cNvSpPr>
          <p:nvPr>
            <p:ph type="subTitle" idx="3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4.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4" name="Google Shape;394;p69"/>
          <p:cNvSpPr txBox="1">
            <a:spLocks noGrp="1"/>
          </p:cNvSpPr>
          <p:nvPr>
            <p:ph type="subTitle" idx="4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5.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95" name="Google Shape;395;p69"/>
          <p:cNvCxnSpPr>
            <a:stCxn id="396" idx="4"/>
            <a:endCxn id="397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69"/>
          <p:cNvCxnSpPr>
            <a:stCxn id="397" idx="4"/>
            <a:endCxn id="399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69"/>
          <p:cNvCxnSpPr>
            <a:stCxn id="399" idx="4"/>
            <a:endCxn id="401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69"/>
          <p:cNvSpPr txBox="1">
            <a:spLocks noGrp="1"/>
          </p:cNvSpPr>
          <p:nvPr>
            <p:ph type="subTitle" idx="1"/>
          </p:nvPr>
        </p:nvSpPr>
        <p:spPr>
          <a:xfrm>
            <a:off x="5220052" y="1440000"/>
            <a:ext cx="14982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4.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Двумерные массивы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и рекурсия.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6" name="Google Shape;396;p69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7" name="Google Shape;397;p69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9" name="Google Shape;399;p69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1" name="Google Shape;401;p69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3" name="Google Shape;403;p69"/>
          <p:cNvSpPr txBox="1">
            <a:spLocks noGrp="1"/>
          </p:cNvSpPr>
          <p:nvPr>
            <p:ph type="subTitle" idx="2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6.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4" name="Google Shape;404;p69"/>
          <p:cNvSpPr txBox="1">
            <a:spLocks noGrp="1"/>
          </p:cNvSpPr>
          <p:nvPr>
            <p:ph type="subTitle" idx="3"/>
          </p:nvPr>
        </p:nvSpPr>
        <p:spPr>
          <a:xfrm>
            <a:off x="5220038" y="3124438"/>
            <a:ext cx="1278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5.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Как не нужно писать код. Часть 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5" name="Google Shape;405;p69"/>
          <p:cNvSpPr txBox="1">
            <a:spLocks noGrp="1"/>
          </p:cNvSpPr>
          <p:nvPr>
            <p:ph type="subTitle" idx="4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7.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406" name="Google Shape;406;p69"/>
          <p:cNvCxnSpPr>
            <a:stCxn id="407" idx="4"/>
            <a:endCxn id="408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69"/>
          <p:cNvCxnSpPr>
            <a:stCxn id="408" idx="4"/>
            <a:endCxn id="410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69"/>
          <p:cNvSpPr txBox="1">
            <a:spLocks noGrp="1"/>
          </p:cNvSpPr>
          <p:nvPr>
            <p:ph type="subTitle" idx="1"/>
          </p:nvPr>
        </p:nvSpPr>
        <p:spPr>
          <a:xfrm>
            <a:off x="7326063" y="1440000"/>
            <a:ext cx="1278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6. Как не нужно писать код. Часть 2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7" name="Google Shape;407;p69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8" name="Google Shape;408;p69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0" name="Google Shape;410;p69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2" name="Google Shape;412;p69"/>
          <p:cNvSpPr txBox="1">
            <a:spLocks noGrp="1"/>
          </p:cNvSpPr>
          <p:nvPr>
            <p:ph type="subTitle" idx="2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8.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413" name="Google Shape;413;p69"/>
          <p:cNvSpPr txBox="1">
            <a:spLocks noGrp="1"/>
          </p:cNvSpPr>
          <p:nvPr>
            <p:ph type="subTitle" idx="3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9.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70"/>
          <p:cNvCxnSpPr>
            <a:stCxn id="419" idx="6"/>
            <a:endCxn id="420" idx="2"/>
          </p:cNvCxnSpPr>
          <p:nvPr/>
        </p:nvCxnSpPr>
        <p:spPr>
          <a:xfrm>
            <a:off x="3891205" y="1679701"/>
            <a:ext cx="2386800" cy="4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70"/>
          <p:cNvCxnSpPr>
            <a:stCxn id="420" idx="6"/>
            <a:endCxn id="422" idx="2"/>
          </p:cNvCxnSpPr>
          <p:nvPr/>
        </p:nvCxnSpPr>
        <p:spPr>
          <a:xfrm>
            <a:off x="6757320" y="1683990"/>
            <a:ext cx="238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70"/>
          <p:cNvCxnSpPr>
            <a:stCxn id="424" idx="6"/>
            <a:endCxn id="419" idx="2"/>
          </p:cNvCxnSpPr>
          <p:nvPr/>
        </p:nvCxnSpPr>
        <p:spPr>
          <a:xfrm>
            <a:off x="1019375" y="1679707"/>
            <a:ext cx="2392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70"/>
          <p:cNvSpPr txBox="1">
            <a:spLocks noGrp="1"/>
          </p:cNvSpPr>
          <p:nvPr>
            <p:ph type="subTitle" idx="1"/>
          </p:nvPr>
        </p:nvSpPr>
        <p:spPr>
          <a:xfrm>
            <a:off x="540009" y="1930910"/>
            <a:ext cx="26715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/>
              <a:t>Сегодня -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уровня </a:t>
            </a:r>
            <a:br>
              <a:rPr lang="ru"/>
            </a:br>
            <a:r>
              <a:rPr lang="ru"/>
              <a:t>“Почувствуй себя интерном”</a:t>
            </a:r>
            <a:endParaRPr/>
          </a:p>
        </p:txBody>
      </p:sp>
      <p:sp>
        <p:nvSpPr>
          <p:cNvPr id="424" name="Google Shape;424;p70"/>
          <p:cNvSpPr/>
          <p:nvPr/>
        </p:nvSpPr>
        <p:spPr>
          <a:xfrm>
            <a:off x="539975" y="1440007"/>
            <a:ext cx="479400" cy="479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419" name="Google Shape;419;p70"/>
          <p:cNvSpPr/>
          <p:nvPr/>
        </p:nvSpPr>
        <p:spPr>
          <a:xfrm>
            <a:off x="3411805" y="1440001"/>
            <a:ext cx="479400" cy="479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2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20" name="Google Shape;420;p70"/>
          <p:cNvSpPr/>
          <p:nvPr/>
        </p:nvSpPr>
        <p:spPr>
          <a:xfrm>
            <a:off x="6277920" y="1444290"/>
            <a:ext cx="479400" cy="479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3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426" name="Google Shape;426;p70"/>
          <p:cNvSpPr txBox="1">
            <a:spLocks noGrp="1"/>
          </p:cNvSpPr>
          <p:nvPr>
            <p:ph type="subTitle" idx="4"/>
          </p:nvPr>
        </p:nvSpPr>
        <p:spPr>
          <a:xfrm>
            <a:off x="3411817" y="1930910"/>
            <a:ext cx="2380800" cy="461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джуном”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7" name="Google Shape;427;p70"/>
          <p:cNvSpPr txBox="1">
            <a:spLocks noGrp="1"/>
          </p:cNvSpPr>
          <p:nvPr>
            <p:ph type="subTitle" idx="7"/>
          </p:nvPr>
        </p:nvSpPr>
        <p:spPr>
          <a:xfrm>
            <a:off x="6283625" y="1930910"/>
            <a:ext cx="2380800" cy="461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мидлом”</a:t>
            </a:r>
            <a:endParaRPr/>
          </a:p>
        </p:txBody>
      </p:sp>
      <p:sp>
        <p:nvSpPr>
          <p:cNvPr id="428" name="Google Shape;428;p70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Семинары блока “Знакомство с языками программирования”</a:t>
            </a:r>
            <a:endParaRPr/>
          </a:p>
        </p:txBody>
      </p:sp>
      <p:pic>
        <p:nvPicPr>
          <p:cNvPr id="430" name="Google Shape;4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000" y="3425050"/>
            <a:ext cx="1648569" cy="14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на сегодня: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6" name="Google Shape;436;p71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5375700" cy="29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Викторина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Установка Visual studio code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Первая задача - объяснение преподавателем, ответы на вопросы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Решение в группе задач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Возвращение в общий зал и обсуждение кода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Перерыв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Решение в группе задач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Возвращение в общий зал и обсуждение кода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7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  <p:pic>
        <p:nvPicPr>
          <p:cNvPr id="438" name="Google Shape;4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97999" y="1125275"/>
            <a:ext cx="1737450" cy="35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444" name="Google Shape;444;p7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3"/>
          <p:cNvSpPr txBox="1">
            <a:spLocks noGrp="1"/>
          </p:cNvSpPr>
          <p:nvPr>
            <p:ph type="subTitle" idx="1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Логика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Кнопочки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Хранилище данных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Магия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50" name="Google Shape;450;p7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точно не относится к программе?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1" name="Google Shape;451;p7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4"/>
          <p:cNvSpPr txBox="1">
            <a:spLocks noGrp="1"/>
          </p:cNvSpPr>
          <p:nvPr>
            <p:ph type="subTitle" idx="1"/>
          </p:nvPr>
        </p:nvSpPr>
        <p:spPr>
          <a:xfrm>
            <a:off x="540000" y="1331400"/>
            <a:ext cx="8064000" cy="24807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Логика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Кнопочки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Хранилище данных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Магия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457" name="Google Shape;457;p7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точно не относится к программе?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8" name="Google Shape;458;p7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1289</Words>
  <Application>Microsoft Office PowerPoint</Application>
  <PresentationFormat>Экран (16:9)</PresentationFormat>
  <Paragraphs>275</Paragraphs>
  <Slides>39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Times New Roman</vt:lpstr>
      <vt:lpstr>IBM Plex Sans SemiBold</vt:lpstr>
      <vt:lpstr>IBM Plex Sans</vt:lpstr>
      <vt:lpstr>Arial</vt:lpstr>
      <vt:lpstr>Roboto</vt:lpstr>
      <vt:lpstr>Simple Light</vt:lpstr>
      <vt:lpstr>Макет шаблона GB</vt:lpstr>
      <vt:lpstr>Макет шаблона GB</vt:lpstr>
      <vt:lpstr>Знакомство  с языками программирования</vt:lpstr>
      <vt:lpstr>Знакомство и содержание урока</vt:lpstr>
      <vt:lpstr>Имя и фамилия</vt:lpstr>
      <vt:lpstr>План курса</vt:lpstr>
      <vt:lpstr>Семинары блока “Знакомство с языками программирования”</vt:lpstr>
      <vt:lpstr>План на сегодня:</vt:lpstr>
      <vt:lpstr>Викторина</vt:lpstr>
      <vt:lpstr>Что точно не относится к программе?</vt:lpstr>
      <vt:lpstr>Что точно не относится к программе?</vt:lpstr>
      <vt:lpstr>С чего следует начать написание программы?</vt:lpstr>
      <vt:lpstr>С чего следует начать написание программы?</vt:lpstr>
      <vt:lpstr>Оператор считывания данных из консоли\терминала - это:</vt:lpstr>
      <vt:lpstr>Оператор считывания данных из консоли\терминала - это:</vt:lpstr>
      <vt:lpstr>Целочисленный тип данных - это:</vt:lpstr>
      <vt:lpstr>Целочисленный тип данных - это:</vt:lpstr>
      <vt:lpstr>На рисунке представлен оператор:</vt:lpstr>
      <vt:lpstr>На рисунке представлен оператор:</vt:lpstr>
      <vt:lpstr>При помощи какой языковой конструкции выполняются повторяющиеся действия?</vt:lpstr>
      <vt:lpstr>При помощи какой языковой конструкции выполняются повторяющиеся действия?</vt:lpstr>
      <vt:lpstr>Что будет выведено в консоли?</vt:lpstr>
      <vt:lpstr>Что будет выведено в консоли?</vt:lpstr>
      <vt:lpstr>Презентация PowerPoint</vt:lpstr>
      <vt:lpstr>Начало работы</vt:lpstr>
      <vt:lpstr>Презентация PowerPoint</vt:lpstr>
      <vt:lpstr>Практика</vt:lpstr>
      <vt:lpstr>Демонстрация решения</vt:lpstr>
      <vt:lpstr>Презентация PowerPoint</vt:lpstr>
      <vt:lpstr>Презентация PowerPoint</vt:lpstr>
      <vt:lpstr>Итерация №1</vt:lpstr>
      <vt:lpstr>Презентация PowerPoint</vt:lpstr>
      <vt:lpstr>Презентация PowerPoint</vt:lpstr>
      <vt:lpstr>Итерация №2</vt:lpstr>
      <vt:lpstr>Презентация PowerPoint</vt:lpstr>
      <vt:lpstr>Презентация PowerPoint</vt:lpstr>
      <vt:lpstr>Презентация PowerPoint</vt:lpstr>
      <vt:lpstr>Домашнее задание</vt:lpstr>
      <vt:lpstr>Домашнее задание</vt:lpstr>
      <vt:lpstr>Рефлексия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Знакомство  с языками программирования</dc:title>
  <dc:creator>Infectious Substance</dc:creator>
  <cp:lastModifiedBy>Учетная запись Майкрософт</cp:lastModifiedBy>
  <cp:revision>1</cp:revision>
  <dcterms:modified xsi:type="dcterms:W3CDTF">2022-12-24T11:13:16Z</dcterms:modified>
</cp:coreProperties>
</file>